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3" r:id="rId4"/>
    <p:sldMasterId id="2147483665" r:id="rId5"/>
    <p:sldMasterId id="2147483667" r:id="rId6"/>
    <p:sldMasterId id="2147483669" r:id="rId7"/>
  </p:sldMasterIdLst>
  <p:notesMasterIdLst>
    <p:notesMasterId r:id="rId34"/>
  </p:notesMasterIdLst>
  <p:sldIdLst>
    <p:sldId id="256" r:id="rId8"/>
    <p:sldId id="271" r:id="rId9"/>
    <p:sldId id="336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60" r:id="rId19"/>
    <p:sldId id="359" r:id="rId20"/>
    <p:sldId id="358" r:id="rId21"/>
    <p:sldId id="361" r:id="rId22"/>
    <p:sldId id="362" r:id="rId23"/>
    <p:sldId id="363" r:id="rId24"/>
    <p:sldId id="364" r:id="rId25"/>
    <p:sldId id="365" r:id="rId26"/>
    <p:sldId id="369" r:id="rId27"/>
    <p:sldId id="366" r:id="rId28"/>
    <p:sldId id="370" r:id="rId29"/>
    <p:sldId id="367" r:id="rId30"/>
    <p:sldId id="368" r:id="rId31"/>
    <p:sldId id="371" r:id="rId32"/>
    <p:sldId id="305" r:id="rId33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D896B8-E2D7-4258-88B1-22605E6DD25F}">
          <p14:sldIdLst>
            <p14:sldId id="256"/>
            <p14:sldId id="271"/>
            <p14:sldId id="336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60"/>
            <p14:sldId id="359"/>
            <p14:sldId id="358"/>
            <p14:sldId id="361"/>
            <p14:sldId id="362"/>
            <p14:sldId id="363"/>
            <p14:sldId id="364"/>
            <p14:sldId id="365"/>
            <p14:sldId id="369"/>
            <p14:sldId id="366"/>
            <p14:sldId id="370"/>
            <p14:sldId id="367"/>
            <p14:sldId id="368"/>
            <p14:sldId id="371"/>
            <p14:sldId id="305"/>
          </p14:sldIdLst>
        </p14:section>
        <p14:section name="Your Turn" id="{C5A8A8A5-4C27-48C9-97A4-31B17122EA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B91121"/>
    <a:srgbClr val="FAFAFA"/>
    <a:srgbClr val="F7F7F7"/>
    <a:srgbClr val="EEF6F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 autoAdjust="0"/>
    <p:restoredTop sz="95628" autoAdjust="0"/>
  </p:normalViewPr>
  <p:slideViewPr>
    <p:cSldViewPr>
      <p:cViewPr>
        <p:scale>
          <a:sx n="100" d="100"/>
          <a:sy n="100" d="100"/>
        </p:scale>
        <p:origin x="-24" y="52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8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5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Using HTML5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and CSS3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36000" t="-20000" r="-30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99" y="361950"/>
            <a:ext cx="85344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71550"/>
            <a:ext cx="853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3790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1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2000" t="-6000" r="-14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31" y="702468"/>
            <a:ext cx="8382000" cy="430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9000" t="-8000" r="-16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0487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42950"/>
            <a:ext cx="870823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www.tutorialspoint.com/html/html_forms.ht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Forms and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4724400" cy="259079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Input Elements</a:t>
            </a:r>
          </a:p>
          <a:p>
            <a:pPr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&lt;form&gt; </a:t>
            </a:r>
            <a:r>
              <a:rPr lang="en-US" dirty="0"/>
              <a:t>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&lt;select&gt; </a:t>
            </a:r>
            <a:r>
              <a:rPr lang="en-US" dirty="0"/>
              <a:t>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GET and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F0318-4598-4384-9BC8-2345CB6D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53549"/>
            <a:ext cx="3114088" cy="37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5DBD-F23F-4741-A15F-731A2EDB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229" y="57151"/>
            <a:ext cx="3404571" cy="609600"/>
          </a:xfrm>
        </p:spPr>
        <p:txBody>
          <a:bodyPr/>
          <a:lstStyle/>
          <a:p>
            <a:r>
              <a:rPr lang="en-US" dirty="0"/>
              <a:t>Post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1DD3C-C2BF-48A3-A2AD-34AE8F0F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BC08A-4C0C-4EE6-BB90-7E23A927AB10}"/>
              </a:ext>
            </a:extLst>
          </p:cNvPr>
          <p:cNvSpPr txBox="1"/>
          <p:nvPr/>
        </p:nvSpPr>
        <p:spPr>
          <a:xfrm>
            <a:off x="228600" y="208062"/>
            <a:ext cx="5132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index.html</a:t>
            </a:r>
            <a:r>
              <a:rPr lang="en-US" sz="1400" dirty="0" err="1">
                <a:solidFill>
                  <a:srgbClr val="00B050"/>
                </a:solidFill>
              </a:rPr>
              <a:t>?name</a:t>
            </a:r>
            <a:r>
              <a:rPr lang="en-US" sz="1400" dirty="0">
                <a:solidFill>
                  <a:srgbClr val="00B050"/>
                </a:solidFill>
              </a:rPr>
              <a:t>=username=</a:t>
            </a:r>
            <a:r>
              <a:rPr lang="en-US" sz="1400" dirty="0" err="1">
                <a:solidFill>
                  <a:srgbClr val="00B050"/>
                </a:solidFill>
              </a:rPr>
              <a:t>ccantrell&amp;password</a:t>
            </a:r>
            <a:r>
              <a:rPr lang="en-US" sz="1400" dirty="0">
                <a:solidFill>
                  <a:srgbClr val="00B050"/>
                </a:solidFill>
              </a:rPr>
              <a:t>=</a:t>
            </a:r>
            <a:r>
              <a:rPr lang="en-US" sz="1400" dirty="0" err="1">
                <a:solidFill>
                  <a:srgbClr val="00B050"/>
                </a:solidFill>
              </a:rPr>
              <a:t>ILoveUnicorns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A7484-8CB7-4BEA-9D7A-3EADA4736C25}"/>
              </a:ext>
            </a:extLst>
          </p:cNvPr>
          <p:cNvSpPr/>
          <p:nvPr/>
        </p:nvSpPr>
        <p:spPr>
          <a:xfrm>
            <a:off x="304800" y="647701"/>
            <a:ext cx="3733800" cy="217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"/index.html"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 lvl="0">
              <a:lnSpc>
                <a:spcPct val="107000"/>
              </a:lnSpc>
            </a:pP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&lt;button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&lt;/button&gt;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"reset"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Cancel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FE25F-8CC5-4B0E-A5B9-F1771FCC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344" y="2818808"/>
            <a:ext cx="5355516" cy="17546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16077B-8F5A-4F81-A8AD-FC624AEC5EAF}"/>
              </a:ext>
            </a:extLst>
          </p:cNvPr>
          <p:cNvCxnSpPr>
            <a:cxnSpLocks/>
          </p:cNvCxnSpPr>
          <p:nvPr/>
        </p:nvCxnSpPr>
        <p:spPr>
          <a:xfrm flipH="1">
            <a:off x="2674620" y="1288018"/>
            <a:ext cx="2362200" cy="1676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FB71D-03B3-428F-B1F0-58883E086474}"/>
              </a:ext>
            </a:extLst>
          </p:cNvPr>
          <p:cNvCxnSpPr>
            <a:cxnSpLocks/>
          </p:cNvCxnSpPr>
          <p:nvPr/>
        </p:nvCxnSpPr>
        <p:spPr>
          <a:xfrm flipH="1">
            <a:off x="4084320" y="1962150"/>
            <a:ext cx="1173480" cy="10363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78CD8B-6578-4DA2-B71F-A89A273D4B6C}"/>
              </a:ext>
            </a:extLst>
          </p:cNvPr>
          <p:cNvCxnSpPr>
            <a:cxnSpLocks/>
          </p:cNvCxnSpPr>
          <p:nvPr/>
        </p:nvCxnSpPr>
        <p:spPr>
          <a:xfrm flipH="1">
            <a:off x="3962400" y="2571750"/>
            <a:ext cx="1446456" cy="16113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3E4B53-BD16-4DB2-8081-D803FD836B3E}"/>
              </a:ext>
            </a:extLst>
          </p:cNvPr>
          <p:cNvSpPr txBox="1"/>
          <p:nvPr/>
        </p:nvSpPr>
        <p:spPr>
          <a:xfrm>
            <a:off x="5059680" y="1103352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method (GET, POST, others)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188D9-1E6A-4637-8740-28C7D423FE06}"/>
              </a:ext>
            </a:extLst>
          </p:cNvPr>
          <p:cNvSpPr txBox="1"/>
          <p:nvPr/>
        </p:nvSpPr>
        <p:spPr>
          <a:xfrm>
            <a:off x="5288280" y="1765817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Instead of going here 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13986-976E-4FA2-B05B-0C9FE76E24C1}"/>
              </a:ext>
            </a:extLst>
          </p:cNvPr>
          <p:cNvSpPr txBox="1"/>
          <p:nvPr/>
        </p:nvSpPr>
        <p:spPr>
          <a:xfrm>
            <a:off x="5408856" y="2398752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… parameters go here.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CC17D7-6B45-481D-96F8-E4C2D61B5F4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48100" y="817072"/>
            <a:ext cx="1211580" cy="4709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1B19A4-1871-4607-9893-61F07843E311}"/>
              </a:ext>
            </a:extLst>
          </p:cNvPr>
          <p:cNvSpPr txBox="1"/>
          <p:nvPr/>
        </p:nvSpPr>
        <p:spPr>
          <a:xfrm>
            <a:off x="4913331" y="375585"/>
            <a:ext cx="74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OOPS</a:t>
            </a:r>
          </a:p>
        </p:txBody>
      </p:sp>
    </p:spTree>
    <p:extLst>
      <p:ext uri="{BB962C8B-B14F-4D97-AF65-F5344CB8AC3E}">
        <p14:creationId xmlns:p14="http://schemas.microsoft.com/office/powerpoint/2010/main" val="249532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EE2BCE-8EE0-4217-8495-50EAE561F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3013610"/>
            <a:ext cx="2918460" cy="19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455EF-17E8-499B-9DE8-2D015B74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and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C3B27-2C85-4604-BEFD-A7EB0D290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956210"/>
            <a:ext cx="7467600" cy="2057400"/>
          </a:xfrm>
        </p:spPr>
        <p:txBody>
          <a:bodyPr/>
          <a:lstStyle/>
          <a:p>
            <a:r>
              <a:rPr lang="en-US" dirty="0"/>
              <a:t>With GET the parameters are visible (and bookmark-able)</a:t>
            </a:r>
          </a:p>
          <a:p>
            <a:r>
              <a:rPr lang="en-US" dirty="0"/>
              <a:t>With POST parameters are hidden (not bookmark-able)</a:t>
            </a:r>
          </a:p>
          <a:p>
            <a:r>
              <a:rPr lang="en-US" dirty="0"/>
              <a:t>POST is good for very large parameters like XML and JSON</a:t>
            </a:r>
          </a:p>
          <a:p>
            <a:r>
              <a:rPr lang="en-US" dirty="0"/>
              <a:t>The browser handles the return the same way – a new page to render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5EEE0-D0D1-47FD-9C2E-91A940E3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5A2ED-5550-4670-9AB5-73C280742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5000" y="2933519"/>
            <a:ext cx="3314700" cy="20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7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E015-75A5-48C9-834F-054F4572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err="1"/>
              <a:t>SoftServe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D8796-D654-4340-A3E4-22505765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D22561-CEF4-49C5-8BC3-731F17B9AF3D}"/>
              </a:ext>
            </a:extLst>
          </p:cNvPr>
          <p:cNvSpPr/>
          <p:nvPr/>
        </p:nvSpPr>
        <p:spPr>
          <a:xfrm>
            <a:off x="304800" y="765270"/>
            <a:ext cx="5562600" cy="4077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SignUp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get(String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request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String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query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PrintStream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String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Map&lt;String, String&gt;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fromServer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"HTTP/1.1 200 OK"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String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"&lt;h1&gt;</a:t>
            </a:r>
            <a:r>
              <a:rPr lang="en-US" sz="11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KidSpace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Server got the signup request&lt;/h1&gt;"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"&lt;p&gt;GET&lt;/p&gt;"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String []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query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.split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"&amp;"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</a:t>
            </a:r>
            <a:r>
              <a:rPr lang="en-US" sz="11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(String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1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ret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"&lt;li&gt;"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"&lt;/li&gt;"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"&lt;/</a:t>
            </a:r>
            <a:r>
              <a:rPr lang="en-US" sz="1100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SoftServe.</a:t>
            </a:r>
            <a:r>
              <a:rPr lang="en-US" sz="1100" i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sendContent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"text/html"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				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8ABB2-BE8F-45F4-B074-8F74A79E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66" y="133350"/>
            <a:ext cx="1066667" cy="280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278271-5146-4C02-A269-01985FD0734F}"/>
              </a:ext>
            </a:extLst>
          </p:cNvPr>
          <p:cNvCxnSpPr>
            <a:cxnSpLocks/>
          </p:cNvCxnSpPr>
          <p:nvPr/>
        </p:nvCxnSpPr>
        <p:spPr>
          <a:xfrm>
            <a:off x="5562600" y="1428750"/>
            <a:ext cx="2667000" cy="990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AAB156C-C3A6-4AB2-9FF6-6BA18279C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161949"/>
            <a:ext cx="3293550" cy="170041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45B025-7226-4A2B-8C01-E51B9AD198A6}"/>
              </a:ext>
            </a:extLst>
          </p:cNvPr>
          <p:cNvSpPr txBox="1"/>
          <p:nvPr/>
        </p:nvSpPr>
        <p:spPr>
          <a:xfrm>
            <a:off x="3914742" y="2517869"/>
            <a:ext cx="34290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blah/blah/</a:t>
            </a:r>
            <a:r>
              <a:rPr lang="en-US" dirty="0" err="1"/>
              <a:t>cgi</a:t>
            </a:r>
            <a:r>
              <a:rPr lang="en-US" dirty="0"/>
              <a:t>/</a:t>
            </a:r>
            <a:r>
              <a:rPr lang="en-US" dirty="0" err="1"/>
              <a:t>SignUp?a</a:t>
            </a:r>
            <a:r>
              <a:rPr lang="en-US" dirty="0"/>
              <a:t>=1&amp;b=2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E0D7EB-C0BF-47B0-82FC-AB3B2E2E611D}"/>
              </a:ext>
            </a:extLst>
          </p:cNvPr>
          <p:cNvSpPr/>
          <p:nvPr/>
        </p:nvSpPr>
        <p:spPr>
          <a:xfrm>
            <a:off x="4876799" y="2517869"/>
            <a:ext cx="38100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018C69-277F-47FF-ADD2-7ED7B06DFB7A}"/>
              </a:ext>
            </a:extLst>
          </p:cNvPr>
          <p:cNvSpPr/>
          <p:nvPr/>
        </p:nvSpPr>
        <p:spPr>
          <a:xfrm>
            <a:off x="5314982" y="2517869"/>
            <a:ext cx="70481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7C88BB-7E7F-4EF9-953D-6D401531D9FA}"/>
              </a:ext>
            </a:extLst>
          </p:cNvPr>
          <p:cNvSpPr/>
          <p:nvPr/>
        </p:nvSpPr>
        <p:spPr>
          <a:xfrm>
            <a:off x="1381124" y="1089119"/>
            <a:ext cx="38100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0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E015-75A5-48C9-834F-054F4572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Dynamic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851AC-C83D-44AF-B710-E722B2F71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71550"/>
            <a:ext cx="5715000" cy="3276600"/>
          </a:xfrm>
        </p:spPr>
        <p:txBody>
          <a:bodyPr/>
          <a:lstStyle/>
          <a:p>
            <a:r>
              <a:rPr lang="en-US" dirty="0"/>
              <a:t>Notice “print strings” in the code</a:t>
            </a:r>
          </a:p>
          <a:p>
            <a:r>
              <a:rPr lang="en-US" dirty="0"/>
              <a:t>HTML and Java mixed up together (you need to know both)</a:t>
            </a:r>
          </a:p>
          <a:p>
            <a:r>
              <a:rPr lang="en-US" dirty="0"/>
              <a:t>Do you have more code or more HTML?</a:t>
            </a:r>
          </a:p>
          <a:p>
            <a:r>
              <a:rPr lang="en-US" dirty="0"/>
              <a:t>Template languages allow you to sprinkle code into mostly-HTML:</a:t>
            </a:r>
          </a:p>
          <a:p>
            <a:pPr lvl="1"/>
            <a:r>
              <a:rPr lang="en-US" dirty="0"/>
              <a:t>PHP ( PHP: Hypertext Preprocessor)</a:t>
            </a:r>
          </a:p>
          <a:p>
            <a:pPr lvl="1"/>
            <a:r>
              <a:rPr lang="en-US" dirty="0"/>
              <a:t>JSP (Java Server Pages)</a:t>
            </a:r>
          </a:p>
          <a:p>
            <a:pPr lvl="1"/>
            <a:r>
              <a:rPr lang="en-US" dirty="0" err="1"/>
              <a:t>Facelets</a:t>
            </a:r>
            <a:r>
              <a:rPr lang="en-US" dirty="0"/>
              <a:t>, Hamlets, Kid,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D8796-D654-4340-A3E4-22505765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16B60-4E7C-4063-89D1-567A995B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866460"/>
            <a:ext cx="3419381" cy="303732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2051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9D73-4974-4E78-AADD-20C2B14B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a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357CA-EB1F-47AA-9838-8B328AB8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B6D775-3A17-4462-9955-4842F77235EF}"/>
              </a:ext>
            </a:extLst>
          </p:cNvPr>
          <p:cNvSpPr/>
          <p:nvPr/>
        </p:nvSpPr>
        <p:spPr>
          <a:xfrm>
            <a:off x="304800" y="361951"/>
            <a:ext cx="5638800" cy="364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Tell us about you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cgi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/Hello"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Name: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Age: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"checkbox"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"pizza"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 like pizza!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"send"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3B3EE-B043-4EB3-A1D9-A3B71BC6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76" y="3220113"/>
            <a:ext cx="5571324" cy="162255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2671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9D73-4974-4E78-AADD-20C2B14B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5181600" cy="609600"/>
          </a:xfrm>
        </p:spPr>
        <p:txBody>
          <a:bodyPr/>
          <a:lstStyle/>
          <a:p>
            <a:r>
              <a:rPr lang="en-US" dirty="0"/>
              <a:t>Formatting a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357CA-EB1F-47AA-9838-8B328AB8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D190FF-2D94-4342-97AF-61F2685C32C7}"/>
              </a:ext>
            </a:extLst>
          </p:cNvPr>
          <p:cNvSpPr/>
          <p:nvPr/>
        </p:nvSpPr>
        <p:spPr>
          <a:xfrm>
            <a:off x="228600" y="797971"/>
            <a:ext cx="7010400" cy="4044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"about"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"/index.html"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formRow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formRow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formRow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"checkbox"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"pizza"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 like pizza!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formRow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"left"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"right"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"send"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D1C6CC-ADCB-4933-B0E1-CE577378948E}"/>
              </a:ext>
            </a:extLst>
          </p:cNvPr>
          <p:cNvSpPr/>
          <p:nvPr/>
        </p:nvSpPr>
        <p:spPr>
          <a:xfrm>
            <a:off x="6334125" y="2207033"/>
            <a:ext cx="1143000" cy="38100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8D967-1C69-4F1D-80D5-F9BDD6798794}"/>
              </a:ext>
            </a:extLst>
          </p:cNvPr>
          <p:cNvSpPr/>
          <p:nvPr/>
        </p:nvSpPr>
        <p:spPr>
          <a:xfrm>
            <a:off x="7543800" y="2211001"/>
            <a:ext cx="1143000" cy="38100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CD2B7-208B-4B0F-A878-49EE1AA25374}"/>
              </a:ext>
            </a:extLst>
          </p:cNvPr>
          <p:cNvSpPr/>
          <p:nvPr/>
        </p:nvSpPr>
        <p:spPr>
          <a:xfrm>
            <a:off x="6267450" y="2144326"/>
            <a:ext cx="2495550" cy="5103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689B5-128C-4C0D-96B7-5F11B2316823}"/>
              </a:ext>
            </a:extLst>
          </p:cNvPr>
          <p:cNvSpPr/>
          <p:nvPr/>
        </p:nvSpPr>
        <p:spPr>
          <a:xfrm>
            <a:off x="6334125" y="495282"/>
            <a:ext cx="1143000" cy="38100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80ACFA-6B5D-493D-A4FE-D806E8E3D650}"/>
              </a:ext>
            </a:extLst>
          </p:cNvPr>
          <p:cNvSpPr/>
          <p:nvPr/>
        </p:nvSpPr>
        <p:spPr>
          <a:xfrm>
            <a:off x="7543800" y="499250"/>
            <a:ext cx="1143000" cy="38100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FC5C5-328E-4864-86CB-D61A704056B8}"/>
              </a:ext>
            </a:extLst>
          </p:cNvPr>
          <p:cNvSpPr/>
          <p:nvPr/>
        </p:nvSpPr>
        <p:spPr>
          <a:xfrm>
            <a:off x="6267450" y="432575"/>
            <a:ext cx="2495550" cy="5103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C1ECED-22F0-43F6-8B00-B7D7DBBF1F1D}"/>
              </a:ext>
            </a:extLst>
          </p:cNvPr>
          <p:cNvSpPr/>
          <p:nvPr/>
        </p:nvSpPr>
        <p:spPr>
          <a:xfrm>
            <a:off x="6334125" y="1065464"/>
            <a:ext cx="1143000" cy="38100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593659-7A50-4240-819C-BEB47552C67B}"/>
              </a:ext>
            </a:extLst>
          </p:cNvPr>
          <p:cNvSpPr/>
          <p:nvPr/>
        </p:nvSpPr>
        <p:spPr>
          <a:xfrm>
            <a:off x="7543800" y="1069432"/>
            <a:ext cx="1143000" cy="38100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FBCC2-3893-462D-B574-4B58F538CDD7}"/>
              </a:ext>
            </a:extLst>
          </p:cNvPr>
          <p:cNvSpPr/>
          <p:nvPr/>
        </p:nvSpPr>
        <p:spPr>
          <a:xfrm>
            <a:off x="6267450" y="1002757"/>
            <a:ext cx="2495550" cy="5103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EDE931-6C92-4FA7-90B8-A52E1CEF73F8}"/>
              </a:ext>
            </a:extLst>
          </p:cNvPr>
          <p:cNvSpPr/>
          <p:nvPr/>
        </p:nvSpPr>
        <p:spPr>
          <a:xfrm>
            <a:off x="6334125" y="1628138"/>
            <a:ext cx="1143000" cy="38100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B126DB-A245-4D8B-8309-DA7FA9F83CEC}"/>
              </a:ext>
            </a:extLst>
          </p:cNvPr>
          <p:cNvSpPr/>
          <p:nvPr/>
        </p:nvSpPr>
        <p:spPr>
          <a:xfrm>
            <a:off x="7543800" y="1632106"/>
            <a:ext cx="1143000" cy="38100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DC5C3A-8C0E-4534-B804-A0BADB367047}"/>
              </a:ext>
            </a:extLst>
          </p:cNvPr>
          <p:cNvSpPr/>
          <p:nvPr/>
        </p:nvSpPr>
        <p:spPr>
          <a:xfrm>
            <a:off x="6267450" y="1565431"/>
            <a:ext cx="2495550" cy="5103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46327-EBAD-4BEF-85E2-6688F66645D7}"/>
              </a:ext>
            </a:extLst>
          </p:cNvPr>
          <p:cNvSpPr/>
          <p:nvPr/>
        </p:nvSpPr>
        <p:spPr>
          <a:xfrm>
            <a:off x="6191250" y="369868"/>
            <a:ext cx="2647950" cy="235428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FF9A4-23E4-484A-8E12-835964D2748F}"/>
              </a:ext>
            </a:extLst>
          </p:cNvPr>
          <p:cNvSpPr txBox="1"/>
          <p:nvPr/>
        </p:nvSpPr>
        <p:spPr>
          <a:xfrm>
            <a:off x="6705600" y="568073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Name: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63718-2FCA-47F9-A950-8BE36B1074E2}"/>
              </a:ext>
            </a:extLst>
          </p:cNvPr>
          <p:cNvSpPr txBox="1"/>
          <p:nvPr/>
        </p:nvSpPr>
        <p:spPr>
          <a:xfrm>
            <a:off x="6705600" y="1098706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Age: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2EFC9D-2532-4077-BFAF-9334BC413230}"/>
              </a:ext>
            </a:extLst>
          </p:cNvPr>
          <p:cNvSpPr txBox="1"/>
          <p:nvPr/>
        </p:nvSpPr>
        <p:spPr>
          <a:xfrm>
            <a:off x="6591300" y="1675240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 like pizza: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9D5622-6C8F-41E3-A047-322FBD25E6CB}"/>
              </a:ext>
            </a:extLst>
          </p:cNvPr>
          <p:cNvSpPr/>
          <p:nvPr/>
        </p:nvSpPr>
        <p:spPr>
          <a:xfrm>
            <a:off x="7653337" y="1747326"/>
            <a:ext cx="152400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14266F-BDFF-4F34-B557-B09F45E97648}"/>
              </a:ext>
            </a:extLst>
          </p:cNvPr>
          <p:cNvSpPr/>
          <p:nvPr/>
        </p:nvSpPr>
        <p:spPr>
          <a:xfrm>
            <a:off x="7586662" y="2247117"/>
            <a:ext cx="752475" cy="30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7D55EC-CE05-48EA-9FCC-F6E64049759A}"/>
              </a:ext>
            </a:extLst>
          </p:cNvPr>
          <p:cNvSpPr txBox="1"/>
          <p:nvPr/>
        </p:nvSpPr>
        <p:spPr>
          <a:xfrm>
            <a:off x="7586661" y="2247117"/>
            <a:ext cx="752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B4474F-56F0-443E-997E-15D29E76F8CC}"/>
              </a:ext>
            </a:extLst>
          </p:cNvPr>
          <p:cNvSpPr/>
          <p:nvPr/>
        </p:nvSpPr>
        <p:spPr>
          <a:xfrm>
            <a:off x="7596186" y="533400"/>
            <a:ext cx="957264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146263-9A92-43AB-9271-74F939216BE7}"/>
              </a:ext>
            </a:extLst>
          </p:cNvPr>
          <p:cNvSpPr/>
          <p:nvPr/>
        </p:nvSpPr>
        <p:spPr>
          <a:xfrm>
            <a:off x="7605711" y="1103564"/>
            <a:ext cx="957264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9E57A4-95E1-49CA-B32C-3B16A2BD6AB7}"/>
              </a:ext>
            </a:extLst>
          </p:cNvPr>
          <p:cNvSpPr txBox="1"/>
          <p:nvPr/>
        </p:nvSpPr>
        <p:spPr>
          <a:xfrm>
            <a:off x="7653337" y="1691668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 like pizza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F86B2C-CFB7-4A1F-93D1-DB017C25BDCF}"/>
              </a:ext>
            </a:extLst>
          </p:cNvPr>
          <p:cNvCxnSpPr>
            <a:cxnSpLocks/>
          </p:cNvCxnSpPr>
          <p:nvPr/>
        </p:nvCxnSpPr>
        <p:spPr>
          <a:xfrm>
            <a:off x="5943600" y="735295"/>
            <a:ext cx="2476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1498A2-2891-480B-8FDC-EADC5BD5C862}"/>
              </a:ext>
            </a:extLst>
          </p:cNvPr>
          <p:cNvSpPr txBox="1"/>
          <p:nvPr/>
        </p:nvSpPr>
        <p:spPr>
          <a:xfrm>
            <a:off x="4610172" y="540519"/>
            <a:ext cx="14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display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75F2DD-1D0E-4BB2-9B56-B664FA3C6C3C}"/>
              </a:ext>
            </a:extLst>
          </p:cNvPr>
          <p:cNvSpPr txBox="1"/>
          <p:nvPr/>
        </p:nvSpPr>
        <p:spPr>
          <a:xfrm>
            <a:off x="4641365" y="1077132"/>
            <a:ext cx="14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rows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87B247-6EF6-4DDD-B36A-F637E39D7DB2}"/>
              </a:ext>
            </a:extLst>
          </p:cNvPr>
          <p:cNvCxnSpPr>
            <a:cxnSpLocks/>
          </p:cNvCxnSpPr>
          <p:nvPr/>
        </p:nvCxnSpPr>
        <p:spPr>
          <a:xfrm>
            <a:off x="5791200" y="1273647"/>
            <a:ext cx="4762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DA772A-CB00-492B-B15E-2A9EB8A44ED5}"/>
              </a:ext>
            </a:extLst>
          </p:cNvPr>
          <p:cNvSpPr txBox="1"/>
          <p:nvPr/>
        </p:nvSpPr>
        <p:spPr>
          <a:xfrm>
            <a:off x="4610172" y="1959660"/>
            <a:ext cx="121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cells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4D763B-B4D0-4B5A-B441-0343BE806DCD}"/>
              </a:ext>
            </a:extLst>
          </p:cNvPr>
          <p:cNvCxnSpPr>
            <a:cxnSpLocks/>
          </p:cNvCxnSpPr>
          <p:nvPr/>
        </p:nvCxnSpPr>
        <p:spPr>
          <a:xfrm flipV="1">
            <a:off x="5715000" y="1446464"/>
            <a:ext cx="619125" cy="6978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6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5" grpId="0"/>
      <p:bldP spid="34" grpId="0"/>
      <p:bldP spid="38" grpId="0"/>
      <p:bldP spid="40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2EBC-BC8A-4F0B-A4A9-19CD6CE5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a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16CB7-61D5-4064-9EF4-EA2C9973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6EC5A-A1BC-4A1A-B0DE-96C1B98146D9}"/>
              </a:ext>
            </a:extLst>
          </p:cNvPr>
          <p:cNvSpPr/>
          <p:nvPr/>
        </p:nvSpPr>
        <p:spPr>
          <a:xfrm>
            <a:off x="533400" y="1200150"/>
            <a:ext cx="2743200" cy="2617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formRow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table-row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.left</a:t>
            </a: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table-cell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C41BE-1980-4A78-B426-B5398B75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200150"/>
            <a:ext cx="3657143" cy="303809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9301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41A1-C14A-4730-BEAF-BD12F45D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a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1D821-A061-44D3-B197-AD4E7246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A4B77-5E09-4E3A-A642-E795136E6D98}"/>
              </a:ext>
            </a:extLst>
          </p:cNvPr>
          <p:cNvSpPr/>
          <p:nvPr/>
        </p:nvSpPr>
        <p:spPr>
          <a:xfrm>
            <a:off x="304800" y="285750"/>
            <a:ext cx="4572000" cy="40357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display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display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table-row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.left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display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table-cell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padding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text-align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i="1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topGap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margin-top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200" i="1" dirty="0">
                <a:solidFill>
                  <a:srgbClr val="2A00E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CDA62-BBE2-43AB-98D8-D1DAC474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857" y="1167003"/>
            <a:ext cx="3657143" cy="30380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CB83C0-8718-4BB2-9E49-93D7ED0F98F3}"/>
              </a:ext>
            </a:extLst>
          </p:cNvPr>
          <p:cNvSpPr/>
          <p:nvPr/>
        </p:nvSpPr>
        <p:spPr>
          <a:xfrm>
            <a:off x="603585" y="4508004"/>
            <a:ext cx="6346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topGap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"send"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button&gt;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692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0428-43DA-4AAB-AD34-D1C6913B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and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30BAA-E2AB-4C02-BE6A-4641C623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EBB66-3A53-4590-AC99-8571E4601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67255"/>
            <a:ext cx="3657143" cy="303809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1F21-3ADF-4956-872F-75913B96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3600450"/>
            <a:ext cx="1980952" cy="5238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346277-F049-4B44-8B56-CC82418AFFBE}"/>
              </a:ext>
            </a:extLst>
          </p:cNvPr>
          <p:cNvSpPr/>
          <p:nvPr/>
        </p:nvSpPr>
        <p:spPr>
          <a:xfrm>
            <a:off x="348272" y="982067"/>
            <a:ext cx="6128727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placeholder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"Your name..."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required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170A46-9818-43EE-83F5-DA25519759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9350"/>
            <a:ext cx="2450655" cy="20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7F56-4DA7-4AC4-B3F8-0FA424C1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57030-DB4E-4D58-BDF4-3EB85129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BB4A-85D0-4E00-B518-116F59425D5E}"/>
              </a:ext>
            </a:extLst>
          </p:cNvPr>
          <p:cNvSpPr/>
          <p:nvPr/>
        </p:nvSpPr>
        <p:spPr>
          <a:xfrm>
            <a:off x="533400" y="1065606"/>
            <a:ext cx="7239000" cy="1234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&lt;label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"field1"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Name: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&lt;/label&gt;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"field1"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placeholder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"Your name..."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"pizza"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"checkbox"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"pizza"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label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"pizza"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 like pizza!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30BA5-56A9-4125-B106-3766C6F23F16}"/>
              </a:ext>
            </a:extLst>
          </p:cNvPr>
          <p:cNvSpPr txBox="1"/>
          <p:nvPr/>
        </p:nvSpPr>
        <p:spPr>
          <a:xfrm>
            <a:off x="1752600" y="2674025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 the input field an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Match the “for” attribute to the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Adds structure to your HTML (like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nav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header, footer,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Helps screen readers for the visually impaired</a:t>
            </a:r>
          </a:p>
        </p:txBody>
      </p:sp>
    </p:spTree>
    <p:extLst>
      <p:ext uri="{BB962C8B-B14F-4D97-AF65-F5344CB8AC3E}">
        <p14:creationId xmlns:p14="http://schemas.microsoft.com/office/powerpoint/2010/main" val="403292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See Also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093961"/>
            <a:ext cx="6934200" cy="3657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https://www.w3schools.com/html/html_forms.asp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https://www.tutorialspoint.com/html/html_forms.htm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84785-A3F4-4220-A698-B38DAE0B5D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79" y="2355288"/>
            <a:ext cx="3523992" cy="2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86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A11B-8969-4621-AFF4-2E365BAB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Fieldset</a:t>
            </a:r>
            <a:r>
              <a:rPr lang="en-US" dirty="0"/>
              <a:t> and Legend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B159E-2C51-452C-95A9-B2447BF7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65EFAF-68B7-4738-BDE0-EA5ECC2D975C}"/>
              </a:ext>
            </a:extLst>
          </p:cNvPr>
          <p:cNvSpPr/>
          <p:nvPr/>
        </p:nvSpPr>
        <p:spPr>
          <a:xfrm>
            <a:off x="381000" y="819150"/>
            <a:ext cx="4572000" cy="35500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fieldset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legend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Foods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legend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Favorite food: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Favorite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icecream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fieldset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fieldset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legend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Movies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legend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Favorite western: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Favorite actress: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fieldset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8699D-B5C1-4BB5-9C4E-839A57F3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00150"/>
            <a:ext cx="3285714" cy="308571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380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2AA5-216D-4326-AAB4-5459324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5E132-73C9-4200-AC80-95D25AFB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71BBE-B2E5-4763-B850-41EFCE756C90}"/>
              </a:ext>
            </a:extLst>
          </p:cNvPr>
          <p:cNvSpPr/>
          <p:nvPr/>
        </p:nvSpPr>
        <p:spPr>
          <a:xfrm>
            <a:off x="304800" y="666751"/>
            <a:ext cx="7772400" cy="245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&lt;form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"about"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"/index.html"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"checkbox"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"like"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"pizza"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checked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Pizza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"checkbox"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"like"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"tea"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"checkbox"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"like"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"cake"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Cake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"checkbox"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"like"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"sushi"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checked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Sushi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&lt;/form&gt;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A6DBD-6F8A-4F7E-908D-FBA7B129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9" y="2109335"/>
            <a:ext cx="4828571" cy="273333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EE30ED-5E5C-405C-B711-01C04B69F385}"/>
              </a:ext>
            </a:extLst>
          </p:cNvPr>
          <p:cNvSpPr/>
          <p:nvPr/>
        </p:nvSpPr>
        <p:spPr>
          <a:xfrm>
            <a:off x="6506196" y="2419350"/>
            <a:ext cx="1494804" cy="638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144B13-D6DD-4220-BED5-613B187B8CE9}"/>
              </a:ext>
            </a:extLst>
          </p:cNvPr>
          <p:cNvSpPr/>
          <p:nvPr/>
        </p:nvSpPr>
        <p:spPr>
          <a:xfrm>
            <a:off x="4648199" y="1041496"/>
            <a:ext cx="685801" cy="3370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579DF8-32A7-4C2A-B99A-175FE1D7CED5}"/>
              </a:ext>
            </a:extLst>
          </p:cNvPr>
          <p:cNvSpPr/>
          <p:nvPr/>
        </p:nvSpPr>
        <p:spPr>
          <a:xfrm>
            <a:off x="2438400" y="1067463"/>
            <a:ext cx="1019175" cy="866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8D125-77F2-417B-8D0C-25B30FB0EBBC}"/>
              </a:ext>
            </a:extLst>
          </p:cNvPr>
          <p:cNvSpPr/>
          <p:nvPr/>
        </p:nvSpPr>
        <p:spPr>
          <a:xfrm>
            <a:off x="3500438" y="1067463"/>
            <a:ext cx="1081087" cy="866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4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2AA5-216D-4326-AAB4-5459324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5E132-73C9-4200-AC80-95D25AFB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71BBE-B2E5-4763-B850-41EFCE756C90}"/>
              </a:ext>
            </a:extLst>
          </p:cNvPr>
          <p:cNvSpPr/>
          <p:nvPr/>
        </p:nvSpPr>
        <p:spPr>
          <a:xfrm>
            <a:off x="304800" y="666751"/>
            <a:ext cx="7772400" cy="245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&lt;form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"about"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"/index.html"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"radio"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"like"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"pizza"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checked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Pizza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"radio"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"like"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"tea"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Tea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"radio"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"like"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"cake"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Cake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"radio"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"like"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"sushi"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Sushi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&lt;/form&gt;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774F7-DFC1-458E-863C-CB5942CA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9" y="2109335"/>
            <a:ext cx="4828571" cy="27333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E9AB7A-684D-4FD8-8932-93C797A6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495051"/>
            <a:ext cx="2758156" cy="10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00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BF2C-536A-4962-8271-2D3D71B9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6761-6DF7-4619-8A7C-AA23728A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0FD99-118C-48B4-8D15-09EF5755ED55}"/>
              </a:ext>
            </a:extLst>
          </p:cNvPr>
          <p:cNvSpPr/>
          <p:nvPr/>
        </p:nvSpPr>
        <p:spPr>
          <a:xfrm>
            <a:off x="533400" y="819150"/>
            <a:ext cx="5715000" cy="3088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"about"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"/index.html"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"language"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"java"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C++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js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JavaScript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3B63C-D845-4E39-9E64-803BFFA1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60" y="2265823"/>
            <a:ext cx="3638040" cy="243952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6611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11A809-09BB-44B9-8F27-7F0DE2AA3D98}"/>
              </a:ext>
            </a:extLst>
          </p:cNvPr>
          <p:cNvSpPr/>
          <p:nvPr/>
        </p:nvSpPr>
        <p:spPr>
          <a:xfrm>
            <a:off x="304799" y="514350"/>
            <a:ext cx="8153401" cy="315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Number: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"number"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"10"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"50"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Range: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"range"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"10"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"50"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step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"5"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</a:p>
          <a:p>
            <a:pPr>
              <a:lnSpc>
                <a:spcPct val="107000"/>
              </a:lnSpc>
            </a:pP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Color: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"c"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"color"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0FC85-EB1D-4C99-9625-9D1FF86A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0F465-86F6-4E5C-B124-BFD710B1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1D885-E657-46F7-9357-4657D6CF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009678"/>
            <a:ext cx="1628571" cy="409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CA094-80A1-4815-AFE8-65FE462D2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228908"/>
            <a:ext cx="2304762" cy="47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CA740-36A5-4D75-9948-4EBA8882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585" y="3772299"/>
            <a:ext cx="1228785" cy="41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EFBE96-2977-459C-B719-83A171E7D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705098"/>
            <a:ext cx="2776211" cy="201569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A52E16-EE43-4863-B6E8-2C887C43ACC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443370" y="3979864"/>
            <a:ext cx="89063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4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2072-6C20-41A7-B317-DFB4B664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4800600" cy="609600"/>
          </a:xfrm>
        </p:spPr>
        <p:txBody>
          <a:bodyPr/>
          <a:lstStyle/>
          <a:p>
            <a:r>
              <a:rPr lang="en-US" dirty="0"/>
              <a:t>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F8CAD-3183-43CC-A00E-021B22E1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0CB3C-A4E6-4AF8-B48C-DA3EF68124FB}"/>
              </a:ext>
            </a:extLst>
          </p:cNvPr>
          <p:cNvSpPr/>
          <p:nvPr/>
        </p:nvSpPr>
        <p:spPr>
          <a:xfrm>
            <a:off x="381000" y="895350"/>
            <a:ext cx="6172200" cy="3253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Date: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"date"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Email: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"a"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"email"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Telephone: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"c"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tel</a:t>
            </a:r>
            <a:r>
              <a:rPr lang="en-US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BF80F-101F-4375-A615-AD5D5427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99" y="415349"/>
            <a:ext cx="2409524" cy="50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A8BAE-0550-41F8-84C7-2E6BFD9AA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805874"/>
            <a:ext cx="2505074" cy="1748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0CEB6-C821-4D7E-9CD1-5638138EE7E8}"/>
              </a:ext>
            </a:extLst>
          </p:cNvPr>
          <p:cNvSpPr txBox="1"/>
          <p:nvPr/>
        </p:nvSpPr>
        <p:spPr>
          <a:xfrm>
            <a:off x="5885457" y="3181350"/>
            <a:ext cx="25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Customized keyboards on mobile devices.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AAC1B-EDB0-4D43-9CB7-73FE878864ED}"/>
              </a:ext>
            </a:extLst>
          </p:cNvPr>
          <p:cNvSpPr txBox="1"/>
          <p:nvPr/>
        </p:nvSpPr>
        <p:spPr>
          <a:xfrm>
            <a:off x="5914032" y="3915308"/>
            <a:ext cx="25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Could use the device’s contact lists.</a:t>
            </a:r>
          </a:p>
        </p:txBody>
      </p:sp>
    </p:spTree>
    <p:extLst>
      <p:ext uri="{BB962C8B-B14F-4D97-AF65-F5344CB8AC3E}">
        <p14:creationId xmlns:p14="http://schemas.microsoft.com/office/powerpoint/2010/main" val="27344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6469C-B8F4-4307-99C5-C1E3539FF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19" y="1857375"/>
            <a:ext cx="3336133" cy="222329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Tinkering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381000" y="971550"/>
            <a:ext cx="50292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70C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&lt;form&gt; with GET (so you can see the values).</a:t>
            </a:r>
          </a:p>
          <a:p>
            <a:r>
              <a:rPr lang="en-US" dirty="0"/>
              <a:t>Experiment with the various form inputs we’ve discussed. Look up some we haven’t.</a:t>
            </a:r>
          </a:p>
          <a:p>
            <a:r>
              <a:rPr lang="en-US" dirty="0"/>
              <a:t>Experiment to find out how the “color” input send its value?</a:t>
            </a:r>
          </a:p>
        </p:txBody>
      </p:sp>
    </p:spTree>
    <p:extLst>
      <p:ext uri="{BB962C8B-B14F-4D97-AF65-F5344CB8AC3E}">
        <p14:creationId xmlns:p14="http://schemas.microsoft.com/office/powerpoint/2010/main" val="27857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438150"/>
            <a:ext cx="7391400" cy="688975"/>
          </a:xfrm>
        </p:spPr>
        <p:txBody>
          <a:bodyPr>
            <a:normAutofit/>
          </a:bodyPr>
          <a:lstStyle/>
          <a:p>
            <a:r>
              <a:rPr lang="en-US" dirty="0"/>
              <a:t>In the Book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810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692757" y="211455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70000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4552950"/>
            <a:ext cx="609600" cy="274637"/>
          </a:xfrm>
        </p:spPr>
        <p:txBody>
          <a:bodyPr/>
          <a:lstStyle/>
          <a:p>
            <a:pPr algn="r"/>
            <a:fld id="{B9EA2576-3992-4A7D-AC41-AC0E2BE3E45F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901378"/>
            <a:ext cx="3155383" cy="3647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522" y="1349697"/>
            <a:ext cx="374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Chapter 14: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HTML Forms</a:t>
            </a:r>
          </a:p>
        </p:txBody>
      </p:sp>
    </p:spTree>
    <p:extLst>
      <p:ext uri="{BB962C8B-B14F-4D97-AF65-F5344CB8AC3E}">
        <p14:creationId xmlns:p14="http://schemas.microsoft.com/office/powerpoint/2010/main" val="1024918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F14A8-E57B-4E8F-BF6E-BE9B6BE2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A5315-BAAE-4E29-9F64-1F296858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D2934-E34B-46C4-94B8-EC37CF1745E0}"/>
              </a:ext>
            </a:extLst>
          </p:cNvPr>
          <p:cNvSpPr/>
          <p:nvPr/>
        </p:nvSpPr>
        <p:spPr>
          <a:xfrm>
            <a:off x="228600" y="1488572"/>
            <a:ext cx="7620000" cy="353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Tell me about you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"button"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"Send"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"button"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"Cancel"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"button"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SayHi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"alert('hello world')"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31233-40B3-41E1-8CDF-DCEFE2FF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971550"/>
            <a:ext cx="3689646" cy="25146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0F7C2-5F5C-488C-8218-CD52DF9D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242" y="1568503"/>
            <a:ext cx="3263480" cy="10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9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ADB1-AA7F-4A1E-8FD5-4B33854EC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4419600" cy="609600"/>
          </a:xfrm>
        </p:spPr>
        <p:txBody>
          <a:bodyPr/>
          <a:lstStyle/>
          <a:p>
            <a:r>
              <a:rPr lang="en-US" dirty="0"/>
              <a:t>Lots of Input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645C-884F-4EAA-ABD3-0E222608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95350"/>
            <a:ext cx="6172200" cy="2209800"/>
          </a:xfrm>
        </p:spPr>
        <p:txBody>
          <a:bodyPr/>
          <a:lstStyle/>
          <a:p>
            <a:r>
              <a:rPr lang="en-US" dirty="0"/>
              <a:t>Some new in HTML5</a:t>
            </a:r>
          </a:p>
          <a:p>
            <a:r>
              <a:rPr lang="en-US" dirty="0"/>
              <a:t>Some input controls aren’t &lt;input&gt;</a:t>
            </a:r>
          </a:p>
          <a:p>
            <a:r>
              <a:rPr lang="en-US" dirty="0"/>
              <a:t>JavaScript can access these input values</a:t>
            </a:r>
          </a:p>
          <a:p>
            <a:r>
              <a:rPr lang="en-US" dirty="0"/>
              <a:t>The &lt;form&gt; element sends the values to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98AD9-2449-4C91-8EFF-C71265A7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BD190-8C83-4A70-B55B-B50990DD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76001"/>
            <a:ext cx="1238095" cy="4666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A06D8-B9BC-4913-97CC-E99E1D90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440554"/>
            <a:ext cx="3810000" cy="23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0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52FB-A4FE-4DF9-9BF8-95CBAC014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Button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B32EF-02CA-44E3-84ED-EF5A5C4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D5079-02B0-4A9B-A554-15C4DCC8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742950"/>
            <a:ext cx="2592149" cy="206671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A2334C-478C-410C-8875-3E23695DCBCA}"/>
              </a:ext>
            </a:extLst>
          </p:cNvPr>
          <p:cNvSpPr/>
          <p:nvPr/>
        </p:nvSpPr>
        <p:spPr>
          <a:xfrm>
            <a:off x="228600" y="819150"/>
            <a:ext cx="5943600" cy="243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0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"send"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Two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Three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"cancel"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Cancel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"hi"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onclick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"alert('hello world')"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Say Hi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5FC4CC-BB69-476F-8C9A-5F222A5ED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486150"/>
            <a:ext cx="6172200" cy="1345152"/>
          </a:xfrm>
        </p:spPr>
        <p:txBody>
          <a:bodyPr/>
          <a:lstStyle/>
          <a:p>
            <a:r>
              <a:rPr lang="en-US" dirty="0"/>
              <a:t>Button allows you to put HTML inside</a:t>
            </a:r>
          </a:p>
          <a:p>
            <a:r>
              <a:rPr lang="en-US" dirty="0"/>
              <a:t>It seems/looks/reads more natural</a:t>
            </a:r>
          </a:p>
          <a:p>
            <a:r>
              <a:rPr lang="en-US" dirty="0"/>
              <a:t>Very old versions of IE had trouble with it</a:t>
            </a:r>
          </a:p>
        </p:txBody>
      </p:sp>
    </p:spTree>
    <p:extLst>
      <p:ext uri="{BB962C8B-B14F-4D97-AF65-F5344CB8AC3E}">
        <p14:creationId xmlns:p14="http://schemas.microsoft.com/office/powerpoint/2010/main" val="25635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BF10-02E9-4874-8E26-46A87B38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3386C-82C6-48F4-88A2-6E9870C6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E627A-2A16-4399-B8E6-686069DD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38205"/>
            <a:ext cx="1143584" cy="2849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FF7CA-0C35-4727-A183-0EA1CCAE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08" y="1150528"/>
            <a:ext cx="2278092" cy="1871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7EA39-5B51-462C-AFAF-88F22F9952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80" y="306829"/>
            <a:ext cx="1123366" cy="112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57FED-EC8C-4A64-A278-C2AC42BD6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08" y="1562739"/>
            <a:ext cx="744111" cy="72912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C5D20F-33D5-4B7F-A6B0-A7702779AA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" y="2610442"/>
            <a:ext cx="2381250" cy="13335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DAA603-BE50-4F2C-A7D2-733338EE3D12}"/>
              </a:ext>
            </a:extLst>
          </p:cNvPr>
          <p:cNvCxnSpPr/>
          <p:nvPr/>
        </p:nvCxnSpPr>
        <p:spPr>
          <a:xfrm flipH="1">
            <a:off x="3505200" y="1430195"/>
            <a:ext cx="3276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8CA682-8699-4697-BB98-B74AED29C018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781643"/>
            <a:ext cx="1371600" cy="6468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3F0AF8-FF50-40E5-BFE8-0B44AE07232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505200" y="2086266"/>
            <a:ext cx="305210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7B1D06-CC71-44A4-A8A1-BF4C41BCCE0D}"/>
              </a:ext>
            </a:extLst>
          </p:cNvPr>
          <p:cNvCxnSpPr>
            <a:cxnSpLocks/>
          </p:cNvCxnSpPr>
          <p:nvPr/>
        </p:nvCxnSpPr>
        <p:spPr>
          <a:xfrm flipH="1">
            <a:off x="3505200" y="2839042"/>
            <a:ext cx="3581400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143983-0119-4FA7-AEBC-74C6D6768906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1927303"/>
            <a:ext cx="1315891" cy="147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3A8453-82A7-44E4-831F-7B802B6244C7}"/>
              </a:ext>
            </a:extLst>
          </p:cNvPr>
          <p:cNvCxnSpPr>
            <a:cxnSpLocks/>
          </p:cNvCxnSpPr>
          <p:nvPr/>
        </p:nvCxnSpPr>
        <p:spPr>
          <a:xfrm flipH="1">
            <a:off x="1800363" y="2839042"/>
            <a:ext cx="1708040" cy="19507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2C5A70-175F-4778-85B0-4FA334575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3503089"/>
            <a:ext cx="5177646" cy="1345152"/>
          </a:xfrm>
        </p:spPr>
        <p:txBody>
          <a:bodyPr>
            <a:normAutofit/>
          </a:bodyPr>
          <a:lstStyle/>
          <a:p>
            <a:r>
              <a:rPr lang="en-US" dirty="0"/>
              <a:t>Client doesn’t know if the return is static or dynamic.</a:t>
            </a:r>
          </a:p>
          <a:p>
            <a:r>
              <a:rPr lang="en-US" dirty="0"/>
              <a:t>Any type of content could be generated.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7F1F4-FC23-4F46-A0AC-9EB4D27B9045}"/>
              </a:ext>
            </a:extLst>
          </p:cNvPr>
          <p:cNvSpPr txBox="1"/>
          <p:nvPr/>
        </p:nvSpPr>
        <p:spPr>
          <a:xfrm>
            <a:off x="4876800" y="1052888"/>
            <a:ext cx="192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/index.html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79880-529B-4278-AB59-FA03CC9AA383}"/>
              </a:ext>
            </a:extLst>
          </p:cNvPr>
          <p:cNvSpPr txBox="1"/>
          <p:nvPr/>
        </p:nvSpPr>
        <p:spPr>
          <a:xfrm>
            <a:off x="4719278" y="1671707"/>
            <a:ext cx="192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/park.jpg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99F327-4E3F-43CF-9C1D-81F0516CEB55}"/>
              </a:ext>
            </a:extLst>
          </p:cNvPr>
          <p:cNvSpPr txBox="1"/>
          <p:nvPr/>
        </p:nvSpPr>
        <p:spPr>
          <a:xfrm>
            <a:off x="4670500" y="2412358"/>
            <a:ext cx="213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/weather.html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33C76D-4D4F-4DDC-BB62-EBD89A3654E5}"/>
              </a:ext>
            </a:extLst>
          </p:cNvPr>
          <p:cNvSpPr txBox="1"/>
          <p:nvPr/>
        </p:nvSpPr>
        <p:spPr>
          <a:xfrm>
            <a:off x="3834666" y="688043"/>
            <a:ext cx="96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38E7FB-70A5-488B-875B-B1B70488D4C5}"/>
              </a:ext>
            </a:extLst>
          </p:cNvPr>
          <p:cNvSpPr txBox="1"/>
          <p:nvPr/>
        </p:nvSpPr>
        <p:spPr>
          <a:xfrm>
            <a:off x="7340166" y="686332"/>
            <a:ext cx="96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Client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01D47-ACA6-462D-B934-EFAF13276A4C}"/>
              </a:ext>
            </a:extLst>
          </p:cNvPr>
          <p:cNvSpPr txBox="1"/>
          <p:nvPr/>
        </p:nvSpPr>
        <p:spPr>
          <a:xfrm>
            <a:off x="601698" y="690228"/>
            <a:ext cx="96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File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D25A5D-1423-409F-A247-D29BB6FB61C6}"/>
              </a:ext>
            </a:extLst>
          </p:cNvPr>
          <p:cNvSpPr txBox="1"/>
          <p:nvPr/>
        </p:nvSpPr>
        <p:spPr>
          <a:xfrm>
            <a:off x="599777" y="1721643"/>
            <a:ext cx="96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1CF812-B4A7-4843-86D5-D784CD06542C}"/>
              </a:ext>
            </a:extLst>
          </p:cNvPr>
          <p:cNvSpPr txBox="1"/>
          <p:nvPr/>
        </p:nvSpPr>
        <p:spPr>
          <a:xfrm>
            <a:off x="947184" y="3896088"/>
            <a:ext cx="11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7965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4474-1C87-4BAD-A060-3E037727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7151"/>
            <a:ext cx="5029200" cy="609600"/>
          </a:xfrm>
        </p:spPr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6232-4A90-4544-8E12-9B3D6CCBB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2054380"/>
            <a:ext cx="5562600" cy="251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Everything after the question mark</a:t>
            </a:r>
          </a:p>
          <a:p>
            <a:r>
              <a:rPr lang="en-US" dirty="0"/>
              <a:t>Key=value</a:t>
            </a:r>
          </a:p>
          <a:p>
            <a:r>
              <a:rPr lang="en-US" dirty="0"/>
              <a:t>Separated with ampersands</a:t>
            </a:r>
          </a:p>
          <a:p>
            <a:r>
              <a:rPr lang="en-US" dirty="0"/>
              <a:t>Value is optional (just a key)</a:t>
            </a:r>
          </a:p>
          <a:p>
            <a:r>
              <a:rPr lang="en-US" dirty="0"/>
              <a:t>The same key can be listed many times</a:t>
            </a:r>
          </a:p>
          <a:p>
            <a:r>
              <a:rPr lang="en-US" dirty="0"/>
              <a:t>Ignored in static requests (try it)</a:t>
            </a:r>
          </a:p>
          <a:p>
            <a:r>
              <a:rPr lang="en-US" dirty="0"/>
              <a:t>Used by programs generating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4D445-9E94-4729-A76D-7C70791A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47119-942B-4C6C-B09C-86D21A7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1318"/>
            <a:ext cx="2704571" cy="8710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FF1F9-6E21-481D-8200-D96EAC1126A5}"/>
              </a:ext>
            </a:extLst>
          </p:cNvPr>
          <p:cNvSpPr txBox="1"/>
          <p:nvPr/>
        </p:nvSpPr>
        <p:spPr>
          <a:xfrm>
            <a:off x="888146" y="1352550"/>
            <a:ext cx="759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</a:t>
            </a:r>
            <a:r>
              <a:rPr lang="en-US" sz="2400" dirty="0">
                <a:solidFill>
                  <a:schemeClr val="tx2"/>
                </a:solidFill>
              </a:rPr>
              <a:t>ruler.com/localhost/test.html</a:t>
            </a:r>
            <a:r>
              <a:rPr lang="en-US" sz="2400" dirty="0">
                <a:solidFill>
                  <a:srgbClr val="00B050"/>
                </a:solidFill>
              </a:rPr>
              <a:t>?name=chris&amp;age=25</a:t>
            </a:r>
          </a:p>
        </p:txBody>
      </p:sp>
    </p:spTree>
    <p:extLst>
      <p:ext uri="{BB962C8B-B14F-4D97-AF65-F5344CB8AC3E}">
        <p14:creationId xmlns:p14="http://schemas.microsoft.com/office/powerpoint/2010/main" val="12020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89BD-414B-48F6-946D-B44BB6DD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0" y="57151"/>
            <a:ext cx="4419600" cy="609600"/>
          </a:xfrm>
        </p:spPr>
        <p:txBody>
          <a:bodyPr/>
          <a:lstStyle/>
          <a:p>
            <a:r>
              <a:rPr lang="en-US" dirty="0"/>
              <a:t>The &lt;form&gt;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105F-6D78-4191-9B86-7FAEA43F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E9C34-9C34-4C7D-8D30-FA9C40C6FC34}"/>
              </a:ext>
            </a:extLst>
          </p:cNvPr>
          <p:cNvSpPr/>
          <p:nvPr/>
        </p:nvSpPr>
        <p:spPr>
          <a:xfrm>
            <a:off x="304800" y="209550"/>
            <a:ext cx="5562600" cy="394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&lt;html&gt;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Tell me about you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"/index.html"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"GET"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07000"/>
              </a:lnSpc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"name"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Age: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"text"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   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&lt;button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"submit"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"send"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&lt;/button&gt;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"reset"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F00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"cancel"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Cancel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&lt;/html&gt;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F00630-1461-47AE-8844-AC4406F9A8FF}"/>
              </a:ext>
            </a:extLst>
          </p:cNvPr>
          <p:cNvCxnSpPr>
            <a:cxnSpLocks/>
          </p:cNvCxnSpPr>
          <p:nvPr/>
        </p:nvCxnSpPr>
        <p:spPr>
          <a:xfrm flipH="1">
            <a:off x="2590800" y="819150"/>
            <a:ext cx="268941" cy="5819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0C848CE-62E8-4536-AFA8-76D1B92539A6}"/>
              </a:ext>
            </a:extLst>
          </p:cNvPr>
          <p:cNvSpPr/>
          <p:nvPr/>
        </p:nvSpPr>
        <p:spPr>
          <a:xfrm>
            <a:off x="2636265" y="1950943"/>
            <a:ext cx="968828" cy="3288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7ADA0-C4EA-4C07-BF6B-77E321A667CD}"/>
              </a:ext>
            </a:extLst>
          </p:cNvPr>
          <p:cNvSpPr txBox="1"/>
          <p:nvPr/>
        </p:nvSpPr>
        <p:spPr>
          <a:xfrm>
            <a:off x="1905000" y="43746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Where to go (like in &lt;a&gt;)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F9347-B7DE-4858-A3B8-321DDC2FECDC}"/>
              </a:ext>
            </a:extLst>
          </p:cNvPr>
          <p:cNvSpPr txBox="1"/>
          <p:nvPr/>
        </p:nvSpPr>
        <p:spPr>
          <a:xfrm>
            <a:off x="4259621" y="75690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Wait a couple of slides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14488B-C9DB-43E4-B975-A20ACE0E7355}"/>
              </a:ext>
            </a:extLst>
          </p:cNvPr>
          <p:cNvCxnSpPr>
            <a:cxnSpLocks/>
          </p:cNvCxnSpPr>
          <p:nvPr/>
        </p:nvCxnSpPr>
        <p:spPr>
          <a:xfrm flipH="1">
            <a:off x="3810000" y="941573"/>
            <a:ext cx="459656" cy="4594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07F686A-9331-41A6-8E52-83AED4CD87E3}"/>
              </a:ext>
            </a:extLst>
          </p:cNvPr>
          <p:cNvSpPr/>
          <p:nvPr/>
        </p:nvSpPr>
        <p:spPr>
          <a:xfrm>
            <a:off x="1697533" y="2764170"/>
            <a:ext cx="1162208" cy="439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C61513-E94D-42DD-983C-9A0510845B92}"/>
              </a:ext>
            </a:extLst>
          </p:cNvPr>
          <p:cNvSpPr txBox="1"/>
          <p:nvPr/>
        </p:nvSpPr>
        <p:spPr>
          <a:xfrm>
            <a:off x="4419390" y="207539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“name” is the KEY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E27BFC-D217-4513-A5AA-C8B28A7AE80B}"/>
              </a:ext>
            </a:extLst>
          </p:cNvPr>
          <p:cNvCxnSpPr>
            <a:cxnSpLocks/>
          </p:cNvCxnSpPr>
          <p:nvPr/>
        </p:nvCxnSpPr>
        <p:spPr>
          <a:xfrm flipH="1" flipV="1">
            <a:off x="3733800" y="2184386"/>
            <a:ext cx="685590" cy="1060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83D438-436A-41EB-9796-DA52C7581EA2}"/>
              </a:ext>
            </a:extLst>
          </p:cNvPr>
          <p:cNvCxnSpPr>
            <a:cxnSpLocks/>
          </p:cNvCxnSpPr>
          <p:nvPr/>
        </p:nvCxnSpPr>
        <p:spPr>
          <a:xfrm flipH="1">
            <a:off x="3631346" y="2290483"/>
            <a:ext cx="788044" cy="1819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FE8D11-10B4-4246-8A69-2D1CEC70CCB8}"/>
              </a:ext>
            </a:extLst>
          </p:cNvPr>
          <p:cNvCxnSpPr>
            <a:cxnSpLocks/>
          </p:cNvCxnSpPr>
          <p:nvPr/>
        </p:nvCxnSpPr>
        <p:spPr>
          <a:xfrm flipH="1">
            <a:off x="3669448" y="2290483"/>
            <a:ext cx="749942" cy="4736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D1F90D0-39C8-46D2-B123-86E82F90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48630"/>
            <a:ext cx="2895600" cy="156071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51485FD-9825-4CB0-872C-2DC4DE536708}"/>
              </a:ext>
            </a:extLst>
          </p:cNvPr>
          <p:cNvSpPr txBox="1"/>
          <p:nvPr/>
        </p:nvSpPr>
        <p:spPr>
          <a:xfrm>
            <a:off x="5355236" y="4282013"/>
            <a:ext cx="310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index.html</a:t>
            </a:r>
            <a:r>
              <a:rPr lang="en-US" sz="1400" dirty="0" err="1">
                <a:solidFill>
                  <a:srgbClr val="00B050"/>
                </a:solidFill>
              </a:rPr>
              <a:t>?name</a:t>
            </a:r>
            <a:r>
              <a:rPr lang="en-US" sz="1400" dirty="0">
                <a:solidFill>
                  <a:srgbClr val="00B050"/>
                </a:solidFill>
              </a:rPr>
              <a:t>=chris&amp;age=25&amp;send=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493AD6-C8D2-4B66-B48B-AC301575E2F3}"/>
              </a:ext>
            </a:extLst>
          </p:cNvPr>
          <p:cNvSpPr txBox="1"/>
          <p:nvPr/>
        </p:nvSpPr>
        <p:spPr>
          <a:xfrm>
            <a:off x="5669321" y="2916817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Which button was pressed.</a:t>
            </a:r>
          </a:p>
          <a:p>
            <a:r>
              <a:rPr lang="en-US" dirty="0">
                <a:solidFill>
                  <a:srgbClr val="C00000"/>
                </a:solidFill>
              </a:rPr>
              <a:t>We generally don’t care.</a:t>
            </a:r>
          </a:p>
          <a:p>
            <a:r>
              <a:rPr lang="en-US" dirty="0">
                <a:solidFill>
                  <a:srgbClr val="C00000"/>
                </a:solidFill>
              </a:rPr>
              <a:t>(Leave off the “name”)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B556B0-A668-4CAA-B3C9-DC274C763491}"/>
              </a:ext>
            </a:extLst>
          </p:cNvPr>
          <p:cNvCxnSpPr>
            <a:cxnSpLocks/>
          </p:cNvCxnSpPr>
          <p:nvPr/>
        </p:nvCxnSpPr>
        <p:spPr>
          <a:xfrm>
            <a:off x="8153400" y="3330411"/>
            <a:ext cx="0" cy="9550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7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  <p:bldP spid="18" grpId="0" animBg="1"/>
      <p:bldP spid="19" grpId="0"/>
      <p:bldP spid="34" grpId="0"/>
    </p:bld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nk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14867</TotalTime>
  <Words>855</Words>
  <Application>Microsoft Office PowerPoint</Application>
  <PresentationFormat>On-screen Show (16:9)</PresentationFormat>
  <Paragraphs>369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Consolas</vt:lpstr>
      <vt:lpstr>Palatino Linotype</vt:lpstr>
      <vt:lpstr>Times New Roman</vt:lpstr>
      <vt:lpstr>First Slide</vt:lpstr>
      <vt:lpstr>Additional Material</vt:lpstr>
      <vt:lpstr>Class</vt:lpstr>
      <vt:lpstr>Tinker</vt:lpstr>
      <vt:lpstr>Exercise</vt:lpstr>
      <vt:lpstr>Solution</vt:lpstr>
      <vt:lpstr>Quiz</vt:lpstr>
      <vt:lpstr>Forms and Inputs</vt:lpstr>
      <vt:lpstr>See Also</vt:lpstr>
      <vt:lpstr>In the Book</vt:lpstr>
      <vt:lpstr>Input Elements</vt:lpstr>
      <vt:lpstr>Lots of Input Types</vt:lpstr>
      <vt:lpstr>The Button</vt:lpstr>
      <vt:lpstr>Dynamic Content</vt:lpstr>
      <vt:lpstr>Query Parameters</vt:lpstr>
      <vt:lpstr>The &lt;form&gt;</vt:lpstr>
      <vt:lpstr>Post</vt:lpstr>
      <vt:lpstr>GET and POST</vt:lpstr>
      <vt:lpstr>Dynamic SoftServe</vt:lpstr>
      <vt:lpstr>Generating Dynamic Content</vt:lpstr>
      <vt:lpstr>Formatting a Form</vt:lpstr>
      <vt:lpstr>Formatting a Form</vt:lpstr>
      <vt:lpstr>Formatting a Form</vt:lpstr>
      <vt:lpstr>Formatting a Form</vt:lpstr>
      <vt:lpstr>Placeholder and Required</vt:lpstr>
      <vt:lpstr>Labels</vt:lpstr>
      <vt:lpstr>Fieldset and Legend</vt:lpstr>
      <vt:lpstr>Checkboxes</vt:lpstr>
      <vt:lpstr>Radio Buttons</vt:lpstr>
      <vt:lpstr>Select</vt:lpstr>
      <vt:lpstr>Many More</vt:lpstr>
      <vt:lpstr>Many More</vt:lpstr>
      <vt:lpstr>Tinkering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397</cp:revision>
  <cp:lastPrinted>2015-07-06T21:44:19Z</cp:lastPrinted>
  <dcterms:created xsi:type="dcterms:W3CDTF">2015-07-04T21:12:26Z</dcterms:created>
  <dcterms:modified xsi:type="dcterms:W3CDTF">2017-06-22T20:22:50Z</dcterms:modified>
</cp:coreProperties>
</file>